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8AFA252-4817-8545-929F-5F44FAD4629E}" type="datetimeFigureOut">
              <a:rPr lang="en-US" smtClean="0"/>
              <a:t>8/20/18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1952251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AFA252-4817-8545-929F-5F44FAD4629E}"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82164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AFA252-4817-8545-929F-5F44FAD4629E}"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714999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AFA252-4817-8545-929F-5F44FAD4629E}"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B9914-93F6-7141-802E-3EF667EDA26A}"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14476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AFA252-4817-8545-929F-5F44FAD4629E}"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645629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8AFA252-4817-8545-929F-5F44FAD4629E}" type="datetimeFigureOut">
              <a:rPr lang="en-US" smtClean="0"/>
              <a:t>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1820283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8AFA252-4817-8545-929F-5F44FAD4629E}" type="datetimeFigureOut">
              <a:rPr lang="en-US" smtClean="0"/>
              <a:t>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3274258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AFA252-4817-8545-929F-5F44FAD4629E}"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2650195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AFA252-4817-8545-929F-5F44FAD4629E}"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1191435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AFA252-4817-8545-929F-5F44FAD4629E}"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1337043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AFA252-4817-8545-929F-5F44FAD4629E}"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295542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AFA252-4817-8545-929F-5F44FAD4629E}"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2973653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AFA252-4817-8545-929F-5F44FAD4629E}" type="datetimeFigureOut">
              <a:rPr lang="en-US" smtClean="0"/>
              <a:t>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3325504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AFA252-4817-8545-929F-5F44FAD4629E}" type="datetimeFigureOut">
              <a:rPr lang="en-US" smtClean="0"/>
              <a:t>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2701179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AFA252-4817-8545-929F-5F44FAD4629E}" type="datetimeFigureOut">
              <a:rPr lang="en-US" smtClean="0"/>
              <a:t>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2358577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AFA252-4817-8545-929F-5F44FAD4629E}"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2012165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AFA252-4817-8545-929F-5F44FAD4629E}" type="datetimeFigureOut">
              <a:rPr lang="en-US" smtClean="0"/>
              <a:t>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B9914-93F6-7141-802E-3EF667EDA26A}" type="slidenum">
              <a:rPr lang="en-US" smtClean="0"/>
              <a:t>‹#›</a:t>
            </a:fld>
            <a:endParaRPr lang="en-US"/>
          </a:p>
        </p:txBody>
      </p:sp>
    </p:spTree>
    <p:extLst>
      <p:ext uri="{BB962C8B-B14F-4D97-AF65-F5344CB8AC3E}">
        <p14:creationId xmlns:p14="http://schemas.microsoft.com/office/powerpoint/2010/main" val="1986538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8AFA252-4817-8545-929F-5F44FAD4629E}" type="datetimeFigureOut">
              <a:rPr lang="en-US" smtClean="0"/>
              <a:t>8/20/18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EB9914-93F6-7141-802E-3EF667EDA26A}" type="slidenum">
              <a:rPr lang="en-US" smtClean="0"/>
              <a:t>‹#›</a:t>
            </a:fld>
            <a:endParaRPr lang="en-US"/>
          </a:p>
        </p:txBody>
      </p:sp>
    </p:spTree>
    <p:extLst>
      <p:ext uri="{BB962C8B-B14F-4D97-AF65-F5344CB8AC3E}">
        <p14:creationId xmlns:p14="http://schemas.microsoft.com/office/powerpoint/2010/main" val="25619326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statisticssolutions.com/academic-solutions/membership-resources/member-profile/data-analysis-plan-templates/data-analysis-plan-logistic-regressi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7AF3-6A59-1E49-86BF-6187A89F0B20}"/>
              </a:ext>
            </a:extLst>
          </p:cNvPr>
          <p:cNvSpPr>
            <a:spLocks noGrp="1"/>
          </p:cNvSpPr>
          <p:nvPr>
            <p:ph type="ctrTitle"/>
          </p:nvPr>
        </p:nvSpPr>
        <p:spPr/>
        <p:txBody>
          <a:bodyPr/>
          <a:lstStyle/>
          <a:p>
            <a:r>
              <a:rPr lang="en-US" dirty="0"/>
              <a:t>Kiva fundraising analysis</a:t>
            </a:r>
          </a:p>
        </p:txBody>
      </p:sp>
      <p:sp>
        <p:nvSpPr>
          <p:cNvPr id="3" name="Subtitle 2">
            <a:extLst>
              <a:ext uri="{FF2B5EF4-FFF2-40B4-BE49-F238E27FC236}">
                <a16:creationId xmlns:a16="http://schemas.microsoft.com/office/drawing/2014/main" id="{895C2A3A-08C1-B846-84AD-98F80153895C}"/>
              </a:ext>
            </a:extLst>
          </p:cNvPr>
          <p:cNvSpPr>
            <a:spLocks noGrp="1"/>
          </p:cNvSpPr>
          <p:nvPr>
            <p:ph type="subTitle" idx="1"/>
          </p:nvPr>
        </p:nvSpPr>
        <p:spPr/>
        <p:txBody>
          <a:bodyPr/>
          <a:lstStyle/>
          <a:p>
            <a:r>
              <a:rPr lang="en-US" dirty="0"/>
              <a:t>A model to increase funding on </a:t>
            </a:r>
            <a:r>
              <a:rPr lang="en-US" dirty="0" err="1"/>
              <a:t>kiva.org</a:t>
            </a:r>
            <a:endParaRPr lang="en-US" dirty="0"/>
          </a:p>
        </p:txBody>
      </p:sp>
    </p:spTree>
    <p:extLst>
      <p:ext uri="{BB962C8B-B14F-4D97-AF65-F5344CB8AC3E}">
        <p14:creationId xmlns:p14="http://schemas.microsoft.com/office/powerpoint/2010/main" val="534219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EBF49-E0B3-1A4F-A68B-0BB604264D6C}"/>
              </a:ext>
            </a:extLst>
          </p:cNvPr>
          <p:cNvSpPr>
            <a:spLocks noGrp="1"/>
          </p:cNvSpPr>
          <p:nvPr>
            <p:ph type="title"/>
          </p:nvPr>
        </p:nvSpPr>
        <p:spPr/>
        <p:txBody>
          <a:bodyPr/>
          <a:lstStyle/>
          <a:p>
            <a:r>
              <a:rPr lang="en-US" dirty="0"/>
              <a:t>The models</a:t>
            </a:r>
          </a:p>
        </p:txBody>
      </p:sp>
      <p:sp>
        <p:nvSpPr>
          <p:cNvPr id="3" name="Content Placeholder 2">
            <a:extLst>
              <a:ext uri="{FF2B5EF4-FFF2-40B4-BE49-F238E27FC236}">
                <a16:creationId xmlns:a16="http://schemas.microsoft.com/office/drawing/2014/main" id="{9AE19C80-3830-8F41-881D-12EDEF4A2737}"/>
              </a:ext>
            </a:extLst>
          </p:cNvPr>
          <p:cNvSpPr>
            <a:spLocks noGrp="1"/>
          </p:cNvSpPr>
          <p:nvPr>
            <p:ph idx="1"/>
          </p:nvPr>
        </p:nvSpPr>
        <p:spPr>
          <a:xfrm>
            <a:off x="1141412" y="1863725"/>
            <a:ext cx="9905999" cy="3541714"/>
          </a:xfrm>
        </p:spPr>
        <p:txBody>
          <a:bodyPr>
            <a:normAutofit/>
          </a:bodyPr>
          <a:lstStyle/>
          <a:p>
            <a:pPr marL="0" indent="0">
              <a:buNone/>
            </a:pPr>
            <a:r>
              <a:rPr lang="en-US" dirty="0"/>
              <a:t>2. Random Forest</a:t>
            </a:r>
          </a:p>
          <a:p>
            <a:pPr marL="0" indent="0">
              <a:buNone/>
            </a:pPr>
            <a:r>
              <a:rPr lang="en-US" sz="1800" dirty="0"/>
              <a:t>Random Forest is a flexible, easy to use machine learning algorithm that produces, even without hyper-parameter tuning, a great result most of the time. It is also one of the most used algorithms, because it’s simplicity and the fact that it can be used for both classification and regression tasks.  </a:t>
            </a:r>
          </a:p>
          <a:p>
            <a:pPr marL="0" indent="0">
              <a:buNone/>
            </a:pPr>
            <a:r>
              <a:rPr lang="en-US" sz="1800" dirty="0"/>
              <a:t>Results</a:t>
            </a:r>
            <a:r>
              <a:rPr lang="en-US" sz="1600" dirty="0"/>
              <a:t>: </a:t>
            </a:r>
          </a:p>
        </p:txBody>
      </p:sp>
      <p:sp>
        <p:nvSpPr>
          <p:cNvPr id="7" name="TextBox 6">
            <a:extLst>
              <a:ext uri="{FF2B5EF4-FFF2-40B4-BE49-F238E27FC236}">
                <a16:creationId xmlns:a16="http://schemas.microsoft.com/office/drawing/2014/main" id="{96B094C9-FC0C-2A47-B9DA-B44141F1C191}"/>
              </a:ext>
            </a:extLst>
          </p:cNvPr>
          <p:cNvSpPr txBox="1"/>
          <p:nvPr/>
        </p:nvSpPr>
        <p:spPr>
          <a:xfrm>
            <a:off x="1141411" y="5184739"/>
            <a:ext cx="9631364" cy="646331"/>
          </a:xfrm>
          <a:prstGeom prst="rect">
            <a:avLst/>
          </a:prstGeom>
          <a:noFill/>
        </p:spPr>
        <p:txBody>
          <a:bodyPr wrap="square" rtlCol="0">
            <a:spAutoFit/>
          </a:bodyPr>
          <a:lstStyle/>
          <a:p>
            <a:r>
              <a:rPr lang="en-US" dirty="0"/>
              <a:t>This model is better than the previous one at determining which loans won’t be funded. It correctly identifies 62% of expired loans as “not funded”</a:t>
            </a:r>
          </a:p>
        </p:txBody>
      </p:sp>
      <p:pic>
        <p:nvPicPr>
          <p:cNvPr id="9" name="Picture 8">
            <a:extLst>
              <a:ext uri="{FF2B5EF4-FFF2-40B4-BE49-F238E27FC236}">
                <a16:creationId xmlns:a16="http://schemas.microsoft.com/office/drawing/2014/main" id="{B3667F27-6065-A243-BBA4-DC8DFCEA5ECC}"/>
              </a:ext>
            </a:extLst>
          </p:cNvPr>
          <p:cNvPicPr>
            <a:picLocks noChangeAspect="1"/>
          </p:cNvPicPr>
          <p:nvPr/>
        </p:nvPicPr>
        <p:blipFill>
          <a:blip r:embed="rId2"/>
          <a:stretch>
            <a:fillRect/>
          </a:stretch>
        </p:blipFill>
        <p:spPr>
          <a:xfrm>
            <a:off x="2398712" y="3631184"/>
            <a:ext cx="6516688" cy="1509380"/>
          </a:xfrm>
          <a:prstGeom prst="rect">
            <a:avLst/>
          </a:prstGeom>
        </p:spPr>
      </p:pic>
    </p:spTree>
    <p:extLst>
      <p:ext uri="{BB962C8B-B14F-4D97-AF65-F5344CB8AC3E}">
        <p14:creationId xmlns:p14="http://schemas.microsoft.com/office/powerpoint/2010/main" val="2404041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0F4A2-DCD9-A244-A73B-43F8DCFA096A}"/>
              </a:ext>
            </a:extLst>
          </p:cNvPr>
          <p:cNvSpPr>
            <a:spLocks noGrp="1"/>
          </p:cNvSpPr>
          <p:nvPr>
            <p:ph type="title"/>
          </p:nvPr>
        </p:nvSpPr>
        <p:spPr/>
        <p:txBody>
          <a:bodyPr/>
          <a:lstStyle/>
          <a:p>
            <a:r>
              <a:rPr lang="en-US" dirty="0"/>
              <a:t>Feature importance</a:t>
            </a:r>
          </a:p>
        </p:txBody>
      </p:sp>
      <p:pic>
        <p:nvPicPr>
          <p:cNvPr id="5" name="Content Placeholder 4">
            <a:extLst>
              <a:ext uri="{FF2B5EF4-FFF2-40B4-BE49-F238E27FC236}">
                <a16:creationId xmlns:a16="http://schemas.microsoft.com/office/drawing/2014/main" id="{BB855433-E7CB-934C-AE58-B1AAAFD3CB2E}"/>
              </a:ext>
            </a:extLst>
          </p:cNvPr>
          <p:cNvPicPr>
            <a:picLocks noGrp="1" noChangeAspect="1"/>
          </p:cNvPicPr>
          <p:nvPr>
            <p:ph idx="1"/>
          </p:nvPr>
        </p:nvPicPr>
        <p:blipFill>
          <a:blip r:embed="rId2"/>
          <a:stretch>
            <a:fillRect/>
          </a:stretch>
        </p:blipFill>
        <p:spPr>
          <a:xfrm>
            <a:off x="3197225" y="2097088"/>
            <a:ext cx="5528906" cy="3353014"/>
          </a:xfrm>
        </p:spPr>
      </p:pic>
    </p:spTree>
    <p:extLst>
      <p:ext uri="{BB962C8B-B14F-4D97-AF65-F5344CB8AC3E}">
        <p14:creationId xmlns:p14="http://schemas.microsoft.com/office/powerpoint/2010/main" val="134913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3207-B609-654D-9920-10E53695AF0F}"/>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9FAE2792-575E-594E-A678-13AE919F80DA}"/>
              </a:ext>
            </a:extLst>
          </p:cNvPr>
          <p:cNvSpPr>
            <a:spLocks noGrp="1"/>
          </p:cNvSpPr>
          <p:nvPr>
            <p:ph idx="1"/>
          </p:nvPr>
        </p:nvSpPr>
        <p:spPr/>
        <p:txBody>
          <a:bodyPr>
            <a:normAutofit lnSpcReduction="10000"/>
          </a:bodyPr>
          <a:lstStyle/>
          <a:p>
            <a:r>
              <a:rPr lang="en-US" dirty="0"/>
              <a:t>Loan Amount is a significant indictor of whether a loan will get funded or not. In general, smaller loan amounts have a higher probability to get funded</a:t>
            </a:r>
          </a:p>
          <a:p>
            <a:r>
              <a:rPr lang="en-US" dirty="0"/>
              <a:t>Shorter loan terms are more likely to be funded</a:t>
            </a:r>
          </a:p>
          <a:p>
            <a:r>
              <a:rPr lang="en-US" dirty="0"/>
              <a:t>Journal entries are significant! The partner should make an effort to write these as lenders are more likely to feel connected to the borrowers this way</a:t>
            </a:r>
          </a:p>
          <a:p>
            <a:r>
              <a:rPr lang="en-US" dirty="0"/>
              <a:t>Females are more likely to be funded than males. Partners should prioritize posting those loans. </a:t>
            </a:r>
          </a:p>
          <a:p>
            <a:endParaRPr lang="en-US" dirty="0"/>
          </a:p>
        </p:txBody>
      </p:sp>
    </p:spTree>
    <p:extLst>
      <p:ext uri="{BB962C8B-B14F-4D97-AF65-F5344CB8AC3E}">
        <p14:creationId xmlns:p14="http://schemas.microsoft.com/office/powerpoint/2010/main" val="1266185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8DDD-1559-D149-B31A-7C1743C615FE}"/>
              </a:ext>
            </a:extLst>
          </p:cNvPr>
          <p:cNvSpPr>
            <a:spLocks noGrp="1"/>
          </p:cNvSpPr>
          <p:nvPr>
            <p:ph type="title"/>
          </p:nvPr>
        </p:nvSpPr>
        <p:spPr/>
        <p:txBody>
          <a:bodyPr/>
          <a:lstStyle/>
          <a:p>
            <a:r>
              <a:rPr lang="en-US" dirty="0"/>
              <a:t>Kiva’s mission</a:t>
            </a:r>
          </a:p>
        </p:txBody>
      </p:sp>
      <p:pic>
        <p:nvPicPr>
          <p:cNvPr id="5" name="Content Placeholder 4">
            <a:extLst>
              <a:ext uri="{FF2B5EF4-FFF2-40B4-BE49-F238E27FC236}">
                <a16:creationId xmlns:a16="http://schemas.microsoft.com/office/drawing/2014/main" id="{4288FE72-3950-AE45-80B6-118FFC277F6D}"/>
              </a:ext>
            </a:extLst>
          </p:cNvPr>
          <p:cNvPicPr>
            <a:picLocks noGrp="1" noChangeAspect="1"/>
          </p:cNvPicPr>
          <p:nvPr>
            <p:ph idx="1"/>
          </p:nvPr>
        </p:nvPicPr>
        <p:blipFill>
          <a:blip r:embed="rId2"/>
          <a:stretch>
            <a:fillRect/>
          </a:stretch>
        </p:blipFill>
        <p:spPr>
          <a:xfrm>
            <a:off x="1746383" y="2249488"/>
            <a:ext cx="8696059" cy="3541712"/>
          </a:xfrm>
        </p:spPr>
      </p:pic>
    </p:spTree>
    <p:extLst>
      <p:ext uri="{BB962C8B-B14F-4D97-AF65-F5344CB8AC3E}">
        <p14:creationId xmlns:p14="http://schemas.microsoft.com/office/powerpoint/2010/main" val="3824103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7E36-D6BD-7D4A-ABAA-1AFDCC301868}"/>
              </a:ext>
            </a:extLst>
          </p:cNvPr>
          <p:cNvSpPr>
            <a:spLocks noGrp="1"/>
          </p:cNvSpPr>
          <p:nvPr>
            <p:ph type="title"/>
          </p:nvPr>
        </p:nvSpPr>
        <p:spPr/>
        <p:txBody>
          <a:bodyPr/>
          <a:lstStyle/>
          <a:p>
            <a:r>
              <a:rPr lang="en-US" dirty="0"/>
              <a:t>Kiva’s business model</a:t>
            </a:r>
          </a:p>
        </p:txBody>
      </p:sp>
      <p:sp>
        <p:nvSpPr>
          <p:cNvPr id="3" name="Content Placeholder 2">
            <a:extLst>
              <a:ext uri="{FF2B5EF4-FFF2-40B4-BE49-F238E27FC236}">
                <a16:creationId xmlns:a16="http://schemas.microsoft.com/office/drawing/2014/main" id="{8390C43A-0B04-8B45-9D13-101D06BF4CEC}"/>
              </a:ext>
            </a:extLst>
          </p:cNvPr>
          <p:cNvSpPr>
            <a:spLocks noGrp="1"/>
          </p:cNvSpPr>
          <p:nvPr>
            <p:ph idx="1"/>
          </p:nvPr>
        </p:nvSpPr>
        <p:spPr/>
        <p:txBody>
          <a:bodyPr>
            <a:normAutofit fontScale="92500" lnSpcReduction="10000"/>
          </a:bodyPr>
          <a:lstStyle/>
          <a:p>
            <a:r>
              <a:rPr lang="en-US" dirty="0"/>
              <a:t>Kiva is a crowdfunding website where people all over the world can make interest free loans to entrepreneurs worldwide </a:t>
            </a:r>
          </a:p>
          <a:p>
            <a:r>
              <a:rPr lang="en-US" dirty="0"/>
              <a:t>Funds are posted and disbursed by Kiva’s field partner organizations worldwide</a:t>
            </a:r>
          </a:p>
          <a:p>
            <a:r>
              <a:rPr lang="en-US" dirty="0"/>
              <a:t>At any point in time there are 4000 + entrepreneurs who need funding</a:t>
            </a:r>
          </a:p>
          <a:p>
            <a:r>
              <a:rPr lang="en-US" dirty="0"/>
              <a:t>If loans are not fully funded within 30 days of posting, they expire and no one gets the money</a:t>
            </a:r>
          </a:p>
          <a:p>
            <a:r>
              <a:rPr lang="en-US" dirty="0"/>
              <a:t>In this scenario, the field partner has to make the loan themselves, increasing a risk of loss exposure on their books</a:t>
            </a:r>
          </a:p>
        </p:txBody>
      </p:sp>
    </p:spTree>
    <p:extLst>
      <p:ext uri="{BB962C8B-B14F-4D97-AF65-F5344CB8AC3E}">
        <p14:creationId xmlns:p14="http://schemas.microsoft.com/office/powerpoint/2010/main" val="2194976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28B10-F47C-1747-9BAD-2438D2387288}"/>
              </a:ext>
            </a:extLst>
          </p:cNvPr>
          <p:cNvSpPr>
            <a:spLocks noGrp="1"/>
          </p:cNvSpPr>
          <p:nvPr>
            <p:ph type="title"/>
          </p:nvPr>
        </p:nvSpPr>
        <p:spPr/>
        <p:txBody>
          <a:bodyPr/>
          <a:lstStyle/>
          <a:p>
            <a:r>
              <a:rPr lang="en-US" dirty="0"/>
              <a:t>Motivation for analysis</a:t>
            </a:r>
          </a:p>
        </p:txBody>
      </p:sp>
      <p:sp>
        <p:nvSpPr>
          <p:cNvPr id="3" name="Content Placeholder 2">
            <a:extLst>
              <a:ext uri="{FF2B5EF4-FFF2-40B4-BE49-F238E27FC236}">
                <a16:creationId xmlns:a16="http://schemas.microsoft.com/office/drawing/2014/main" id="{B17CB035-941D-5147-B02A-B3856DE762F4}"/>
              </a:ext>
            </a:extLst>
          </p:cNvPr>
          <p:cNvSpPr>
            <a:spLocks noGrp="1"/>
          </p:cNvSpPr>
          <p:nvPr>
            <p:ph idx="1"/>
          </p:nvPr>
        </p:nvSpPr>
        <p:spPr/>
        <p:txBody>
          <a:bodyPr/>
          <a:lstStyle/>
          <a:p>
            <a:r>
              <a:rPr lang="en-US" dirty="0"/>
              <a:t>Kiva’s field partners are small, non–profits who will run out of money assuming people are not able to pay back their loans on time</a:t>
            </a:r>
          </a:p>
          <a:p>
            <a:r>
              <a:rPr lang="en-US" dirty="0"/>
              <a:t>This analysis will help them post the loans most likely to get funded on Kiva and reduce exposures of losses on their books</a:t>
            </a:r>
          </a:p>
          <a:p>
            <a:r>
              <a:rPr lang="en-US" dirty="0"/>
              <a:t>By learning about which loans are mostly likely to get funded, they can focus their energy on promoting those aspects of the loan on the webpage</a:t>
            </a:r>
          </a:p>
          <a:p>
            <a:endParaRPr lang="en-US" dirty="0"/>
          </a:p>
        </p:txBody>
      </p:sp>
    </p:spTree>
    <p:extLst>
      <p:ext uri="{BB962C8B-B14F-4D97-AF65-F5344CB8AC3E}">
        <p14:creationId xmlns:p14="http://schemas.microsoft.com/office/powerpoint/2010/main" val="1466815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8D68-BDDD-FA4D-8458-B572AC8A5AA1}"/>
              </a:ext>
            </a:extLst>
          </p:cNvPr>
          <p:cNvSpPr>
            <a:spLocks noGrp="1"/>
          </p:cNvSpPr>
          <p:nvPr>
            <p:ph type="title"/>
          </p:nvPr>
        </p:nvSpPr>
        <p:spPr/>
        <p:txBody>
          <a:bodyPr/>
          <a:lstStyle/>
          <a:p>
            <a:r>
              <a:rPr lang="en-US" dirty="0"/>
              <a:t>Example loan</a:t>
            </a:r>
          </a:p>
        </p:txBody>
      </p:sp>
      <p:pic>
        <p:nvPicPr>
          <p:cNvPr id="5" name="Content Placeholder 4">
            <a:extLst>
              <a:ext uri="{FF2B5EF4-FFF2-40B4-BE49-F238E27FC236}">
                <a16:creationId xmlns:a16="http://schemas.microsoft.com/office/drawing/2014/main" id="{8774D7AC-4B7A-674D-982D-A501DFA4B4AE}"/>
              </a:ext>
            </a:extLst>
          </p:cNvPr>
          <p:cNvPicPr>
            <a:picLocks noGrp="1" noChangeAspect="1"/>
          </p:cNvPicPr>
          <p:nvPr>
            <p:ph idx="1"/>
          </p:nvPr>
        </p:nvPicPr>
        <p:blipFill>
          <a:blip r:embed="rId2"/>
          <a:stretch>
            <a:fillRect/>
          </a:stretch>
        </p:blipFill>
        <p:spPr>
          <a:xfrm>
            <a:off x="2964528" y="2249488"/>
            <a:ext cx="6259770" cy="3541712"/>
          </a:xfrm>
        </p:spPr>
      </p:pic>
    </p:spTree>
    <p:extLst>
      <p:ext uri="{BB962C8B-B14F-4D97-AF65-F5344CB8AC3E}">
        <p14:creationId xmlns:p14="http://schemas.microsoft.com/office/powerpoint/2010/main" val="341099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17590-AE51-6A4B-910B-72FBF5871762}"/>
              </a:ext>
            </a:extLst>
          </p:cNvPr>
          <p:cNvSpPr>
            <a:spLocks noGrp="1"/>
          </p:cNvSpPr>
          <p:nvPr>
            <p:ph type="title"/>
          </p:nvPr>
        </p:nvSpPr>
        <p:spPr/>
        <p:txBody>
          <a:bodyPr/>
          <a:lstStyle/>
          <a:p>
            <a:r>
              <a:rPr lang="en-US" dirty="0"/>
              <a:t>Process</a:t>
            </a:r>
          </a:p>
        </p:txBody>
      </p:sp>
      <p:sp>
        <p:nvSpPr>
          <p:cNvPr id="3" name="Content Placeholder 2">
            <a:extLst>
              <a:ext uri="{FF2B5EF4-FFF2-40B4-BE49-F238E27FC236}">
                <a16:creationId xmlns:a16="http://schemas.microsoft.com/office/drawing/2014/main" id="{0DC52DB2-978F-4741-907B-55C103FB49DA}"/>
              </a:ext>
            </a:extLst>
          </p:cNvPr>
          <p:cNvSpPr>
            <a:spLocks noGrp="1"/>
          </p:cNvSpPr>
          <p:nvPr>
            <p:ph idx="1"/>
          </p:nvPr>
        </p:nvSpPr>
        <p:spPr>
          <a:xfrm>
            <a:off x="1141413" y="2679699"/>
            <a:ext cx="2559050" cy="3178176"/>
          </a:xfrm>
        </p:spPr>
        <p:txBody>
          <a:bodyPr>
            <a:normAutofit lnSpcReduction="10000"/>
          </a:bodyPr>
          <a:lstStyle/>
          <a:p>
            <a:pPr marL="0" indent="0">
              <a:buNone/>
            </a:pPr>
            <a:r>
              <a:rPr lang="en-US" b="1" dirty="0"/>
              <a:t>Analyze data </a:t>
            </a:r>
          </a:p>
          <a:p>
            <a:pPr marL="0" indent="0">
              <a:buNone/>
            </a:pPr>
            <a:r>
              <a:rPr lang="en-US" dirty="0"/>
              <a:t>- Find trends in existing data that dictate if certain features are dominant among funded loans</a:t>
            </a:r>
          </a:p>
        </p:txBody>
      </p:sp>
      <p:sp>
        <p:nvSpPr>
          <p:cNvPr id="4" name="Right Arrow 3">
            <a:extLst>
              <a:ext uri="{FF2B5EF4-FFF2-40B4-BE49-F238E27FC236}">
                <a16:creationId xmlns:a16="http://schemas.microsoft.com/office/drawing/2014/main" id="{CA65F8B5-9E11-5D4A-B224-D1E2E61B9211}"/>
              </a:ext>
            </a:extLst>
          </p:cNvPr>
          <p:cNvSpPr/>
          <p:nvPr/>
        </p:nvSpPr>
        <p:spPr>
          <a:xfrm>
            <a:off x="1308100" y="1764854"/>
            <a:ext cx="1879600" cy="91484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0947CDD5-2D93-EA4F-B331-609F23F89E7D}"/>
              </a:ext>
            </a:extLst>
          </p:cNvPr>
          <p:cNvSpPr/>
          <p:nvPr/>
        </p:nvSpPr>
        <p:spPr>
          <a:xfrm>
            <a:off x="5075236" y="1799776"/>
            <a:ext cx="1879600" cy="91484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D5A8B86B-C556-C342-A75D-3E7E91070FAF}"/>
              </a:ext>
            </a:extLst>
          </p:cNvPr>
          <p:cNvSpPr/>
          <p:nvPr/>
        </p:nvSpPr>
        <p:spPr>
          <a:xfrm>
            <a:off x="8842373" y="1792063"/>
            <a:ext cx="1879600" cy="914845"/>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9356C9D-7035-9C43-81A0-9DE2B995A6C0}"/>
              </a:ext>
            </a:extLst>
          </p:cNvPr>
          <p:cNvSpPr txBox="1">
            <a:spLocks/>
          </p:cNvSpPr>
          <p:nvPr/>
        </p:nvSpPr>
        <p:spPr>
          <a:xfrm>
            <a:off x="4814887" y="2679699"/>
            <a:ext cx="2559050" cy="31781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dirty="0"/>
              <a:t>Build Models</a:t>
            </a:r>
          </a:p>
          <a:p>
            <a:pPr marL="0" indent="0">
              <a:buFont typeface="Arial" panose="020B0604020202020204" pitchFamily="34" charset="0"/>
              <a:buNone/>
            </a:pPr>
            <a:r>
              <a:rPr lang="en-US" dirty="0"/>
              <a:t>- Build a simple predictive model that provide signals on which loans will fund the best</a:t>
            </a:r>
          </a:p>
        </p:txBody>
      </p:sp>
      <p:sp>
        <p:nvSpPr>
          <p:cNvPr id="10" name="Content Placeholder 2">
            <a:extLst>
              <a:ext uri="{FF2B5EF4-FFF2-40B4-BE49-F238E27FC236}">
                <a16:creationId xmlns:a16="http://schemas.microsoft.com/office/drawing/2014/main" id="{7676DFB1-3101-254E-9497-6289C99C46D2}"/>
              </a:ext>
            </a:extLst>
          </p:cNvPr>
          <p:cNvSpPr txBox="1">
            <a:spLocks/>
          </p:cNvSpPr>
          <p:nvPr/>
        </p:nvSpPr>
        <p:spPr>
          <a:xfrm>
            <a:off x="8502648" y="2679699"/>
            <a:ext cx="2559050" cy="347821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dirty="0"/>
              <a:t>Communicate to Stakeholders</a:t>
            </a:r>
          </a:p>
          <a:p>
            <a:pPr marL="0" indent="0">
              <a:buFont typeface="Arial" panose="020B0604020202020204" pitchFamily="34" charset="0"/>
              <a:buNone/>
            </a:pPr>
            <a:r>
              <a:rPr lang="en-US" dirty="0"/>
              <a:t>- Use this output to make cohesive recommendations to field partners on how to increase probability of funding</a:t>
            </a:r>
          </a:p>
        </p:txBody>
      </p:sp>
    </p:spTree>
    <p:extLst>
      <p:ext uri="{BB962C8B-B14F-4D97-AF65-F5344CB8AC3E}">
        <p14:creationId xmlns:p14="http://schemas.microsoft.com/office/powerpoint/2010/main" val="3075737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0CBD-1B23-0442-BF8F-918FF9B4ED0B}"/>
              </a:ext>
            </a:extLst>
          </p:cNvPr>
          <p:cNvSpPr>
            <a:spLocks noGrp="1"/>
          </p:cNvSpPr>
          <p:nvPr>
            <p:ph type="title"/>
          </p:nvPr>
        </p:nvSpPr>
        <p:spPr/>
        <p:txBody>
          <a:bodyPr/>
          <a:lstStyle/>
          <a:p>
            <a:r>
              <a:rPr lang="en-US" dirty="0"/>
              <a:t>Exploratory analysis</a:t>
            </a:r>
          </a:p>
        </p:txBody>
      </p:sp>
      <p:pic>
        <p:nvPicPr>
          <p:cNvPr id="5" name="Content Placeholder 4">
            <a:extLst>
              <a:ext uri="{FF2B5EF4-FFF2-40B4-BE49-F238E27FC236}">
                <a16:creationId xmlns:a16="http://schemas.microsoft.com/office/drawing/2014/main" id="{99E4F995-75D4-E344-AE31-751061BBAB9E}"/>
              </a:ext>
            </a:extLst>
          </p:cNvPr>
          <p:cNvPicPr>
            <a:picLocks noGrp="1" noChangeAspect="1"/>
          </p:cNvPicPr>
          <p:nvPr>
            <p:ph idx="1"/>
          </p:nvPr>
        </p:nvPicPr>
        <p:blipFill>
          <a:blip r:embed="rId2"/>
          <a:stretch>
            <a:fillRect/>
          </a:stretch>
        </p:blipFill>
        <p:spPr>
          <a:xfrm>
            <a:off x="624723" y="2097088"/>
            <a:ext cx="7471420" cy="3251200"/>
          </a:xfrm>
        </p:spPr>
      </p:pic>
      <p:sp>
        <p:nvSpPr>
          <p:cNvPr id="6" name="TextBox 5">
            <a:extLst>
              <a:ext uri="{FF2B5EF4-FFF2-40B4-BE49-F238E27FC236}">
                <a16:creationId xmlns:a16="http://schemas.microsoft.com/office/drawing/2014/main" id="{ECFC2F0D-41B4-8E46-9791-D94A545FE747}"/>
              </a:ext>
            </a:extLst>
          </p:cNvPr>
          <p:cNvSpPr txBox="1"/>
          <p:nvPr/>
        </p:nvSpPr>
        <p:spPr>
          <a:xfrm>
            <a:off x="8872538" y="2097088"/>
            <a:ext cx="2443162" cy="1477328"/>
          </a:xfrm>
          <a:prstGeom prst="rect">
            <a:avLst/>
          </a:prstGeom>
          <a:noFill/>
        </p:spPr>
        <p:txBody>
          <a:bodyPr wrap="square" rtlCol="0">
            <a:spAutoFit/>
          </a:bodyPr>
          <a:lstStyle/>
          <a:p>
            <a:pPr marL="285750" indent="-285750">
              <a:buFontTx/>
              <a:buChar char="-"/>
            </a:pPr>
            <a:r>
              <a:rPr lang="en-US" dirty="0"/>
              <a:t>Inherent skewness in data due to majority of the sample being funded loans</a:t>
            </a:r>
          </a:p>
          <a:p>
            <a:pPr marL="285750" indent="-285750">
              <a:buFontTx/>
              <a:buChar char="-"/>
            </a:pPr>
            <a:endParaRPr lang="en-US" dirty="0"/>
          </a:p>
        </p:txBody>
      </p:sp>
    </p:spTree>
    <p:extLst>
      <p:ext uri="{BB962C8B-B14F-4D97-AF65-F5344CB8AC3E}">
        <p14:creationId xmlns:p14="http://schemas.microsoft.com/office/powerpoint/2010/main" val="438599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2C1CE7-9BA7-514B-8AE8-5C32993B22AA}"/>
              </a:ext>
            </a:extLst>
          </p:cNvPr>
          <p:cNvPicPr>
            <a:picLocks noGrp="1" noChangeAspect="1"/>
          </p:cNvPicPr>
          <p:nvPr>
            <p:ph idx="1"/>
          </p:nvPr>
        </p:nvPicPr>
        <p:blipFill>
          <a:blip r:embed="rId2"/>
          <a:stretch>
            <a:fillRect/>
          </a:stretch>
        </p:blipFill>
        <p:spPr>
          <a:xfrm>
            <a:off x="1141413" y="1969331"/>
            <a:ext cx="8835840" cy="2588381"/>
          </a:xfrm>
        </p:spPr>
      </p:pic>
      <p:sp>
        <p:nvSpPr>
          <p:cNvPr id="6" name="Title 1">
            <a:extLst>
              <a:ext uri="{FF2B5EF4-FFF2-40B4-BE49-F238E27FC236}">
                <a16:creationId xmlns:a16="http://schemas.microsoft.com/office/drawing/2014/main" id="{3D382324-9AA9-AF4A-9C50-A3F216424064}"/>
              </a:ext>
            </a:extLst>
          </p:cNvPr>
          <p:cNvSpPr>
            <a:spLocks noGrp="1"/>
          </p:cNvSpPr>
          <p:nvPr>
            <p:ph type="title"/>
          </p:nvPr>
        </p:nvSpPr>
        <p:spPr/>
        <p:txBody>
          <a:bodyPr/>
          <a:lstStyle/>
          <a:p>
            <a:r>
              <a:rPr lang="en-US" dirty="0"/>
              <a:t>Exploratory analysis</a:t>
            </a:r>
          </a:p>
        </p:txBody>
      </p:sp>
      <p:sp>
        <p:nvSpPr>
          <p:cNvPr id="7" name="TextBox 6">
            <a:extLst>
              <a:ext uri="{FF2B5EF4-FFF2-40B4-BE49-F238E27FC236}">
                <a16:creationId xmlns:a16="http://schemas.microsoft.com/office/drawing/2014/main" id="{8EFDE47C-BD65-C547-9D1D-C4B8DC01F4BD}"/>
              </a:ext>
            </a:extLst>
          </p:cNvPr>
          <p:cNvSpPr txBox="1"/>
          <p:nvPr/>
        </p:nvSpPr>
        <p:spPr>
          <a:xfrm>
            <a:off x="1614488" y="4997450"/>
            <a:ext cx="8615362" cy="646331"/>
          </a:xfrm>
          <a:prstGeom prst="rect">
            <a:avLst/>
          </a:prstGeom>
          <a:noFill/>
        </p:spPr>
        <p:txBody>
          <a:bodyPr wrap="square" rtlCol="0">
            <a:spAutoFit/>
          </a:bodyPr>
          <a:lstStyle/>
          <a:p>
            <a:pPr marL="285750" indent="-285750">
              <a:buFontTx/>
              <a:buChar char="-"/>
            </a:pPr>
            <a:r>
              <a:rPr lang="en-US" dirty="0"/>
              <a:t>Majority of borrowers are in the Agricultural sector which intuitively makes sense </a:t>
            </a:r>
          </a:p>
          <a:p>
            <a:pPr marL="285750" indent="-285750">
              <a:buFontTx/>
              <a:buChar char="-"/>
            </a:pPr>
            <a:endParaRPr lang="en-US" dirty="0"/>
          </a:p>
        </p:txBody>
      </p:sp>
    </p:spTree>
    <p:extLst>
      <p:ext uri="{BB962C8B-B14F-4D97-AF65-F5344CB8AC3E}">
        <p14:creationId xmlns:p14="http://schemas.microsoft.com/office/powerpoint/2010/main" val="4261640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EBF49-E0B3-1A4F-A68B-0BB604264D6C}"/>
              </a:ext>
            </a:extLst>
          </p:cNvPr>
          <p:cNvSpPr>
            <a:spLocks noGrp="1"/>
          </p:cNvSpPr>
          <p:nvPr>
            <p:ph type="title"/>
          </p:nvPr>
        </p:nvSpPr>
        <p:spPr/>
        <p:txBody>
          <a:bodyPr/>
          <a:lstStyle/>
          <a:p>
            <a:r>
              <a:rPr lang="en-US" dirty="0"/>
              <a:t>The models</a:t>
            </a:r>
          </a:p>
        </p:txBody>
      </p:sp>
      <p:sp>
        <p:nvSpPr>
          <p:cNvPr id="3" name="Content Placeholder 2">
            <a:extLst>
              <a:ext uri="{FF2B5EF4-FFF2-40B4-BE49-F238E27FC236}">
                <a16:creationId xmlns:a16="http://schemas.microsoft.com/office/drawing/2014/main" id="{9AE19C80-3830-8F41-881D-12EDEF4A2737}"/>
              </a:ext>
            </a:extLst>
          </p:cNvPr>
          <p:cNvSpPr>
            <a:spLocks noGrp="1"/>
          </p:cNvSpPr>
          <p:nvPr>
            <p:ph idx="1"/>
          </p:nvPr>
        </p:nvSpPr>
        <p:spPr>
          <a:xfrm>
            <a:off x="1141412" y="1863725"/>
            <a:ext cx="9905999" cy="3541714"/>
          </a:xfrm>
        </p:spPr>
        <p:txBody>
          <a:bodyPr>
            <a:normAutofit/>
          </a:bodyPr>
          <a:lstStyle/>
          <a:p>
            <a:pPr marL="0" indent="0">
              <a:buNone/>
            </a:pPr>
            <a:r>
              <a:rPr lang="en-US" dirty="0"/>
              <a:t>1. Logistic Regression</a:t>
            </a:r>
          </a:p>
          <a:p>
            <a:pPr marL="0" indent="0">
              <a:buNone/>
            </a:pPr>
            <a:r>
              <a:rPr lang="en-US" sz="1600" b="1" dirty="0">
                <a:hlinkClick r:id="rId2" tooltip="Logistic Regression"/>
              </a:rPr>
              <a:t>Logistic regression</a:t>
            </a:r>
            <a:r>
              <a:rPr lang="en-US" sz="1600" dirty="0"/>
              <a:t> is the regression analysis to conduct when the dependent variable is binary. In this case, </a:t>
            </a:r>
            <a:r>
              <a:rPr lang="en-US" sz="1600" dirty="0" err="1"/>
              <a:t>loan_funded</a:t>
            </a:r>
            <a:r>
              <a:rPr lang="en-US" sz="1600" dirty="0"/>
              <a:t> =1 and expired=0. </a:t>
            </a:r>
          </a:p>
          <a:p>
            <a:pPr marL="0" indent="0">
              <a:buNone/>
            </a:pPr>
            <a:r>
              <a:rPr lang="en-US" sz="1600" dirty="0"/>
              <a:t>Results: </a:t>
            </a:r>
          </a:p>
        </p:txBody>
      </p:sp>
      <p:pic>
        <p:nvPicPr>
          <p:cNvPr id="5" name="Picture 4">
            <a:extLst>
              <a:ext uri="{FF2B5EF4-FFF2-40B4-BE49-F238E27FC236}">
                <a16:creationId xmlns:a16="http://schemas.microsoft.com/office/drawing/2014/main" id="{E20285BF-7001-D649-92F4-1D8345727474}"/>
              </a:ext>
            </a:extLst>
          </p:cNvPr>
          <p:cNvPicPr>
            <a:picLocks noChangeAspect="1"/>
          </p:cNvPicPr>
          <p:nvPr/>
        </p:nvPicPr>
        <p:blipFill>
          <a:blip r:embed="rId3"/>
          <a:stretch>
            <a:fillRect/>
          </a:stretch>
        </p:blipFill>
        <p:spPr>
          <a:xfrm>
            <a:off x="2454274" y="3342295"/>
            <a:ext cx="6311900" cy="1612900"/>
          </a:xfrm>
          <a:prstGeom prst="rect">
            <a:avLst/>
          </a:prstGeom>
        </p:spPr>
      </p:pic>
      <p:sp>
        <p:nvSpPr>
          <p:cNvPr id="7" name="TextBox 6">
            <a:extLst>
              <a:ext uri="{FF2B5EF4-FFF2-40B4-BE49-F238E27FC236}">
                <a16:creationId xmlns:a16="http://schemas.microsoft.com/office/drawing/2014/main" id="{96B094C9-FC0C-2A47-B9DA-B44141F1C191}"/>
              </a:ext>
            </a:extLst>
          </p:cNvPr>
          <p:cNvSpPr txBox="1"/>
          <p:nvPr/>
        </p:nvSpPr>
        <p:spPr>
          <a:xfrm>
            <a:off x="1141411" y="5184739"/>
            <a:ext cx="9631364" cy="1200329"/>
          </a:xfrm>
          <a:prstGeom prst="rect">
            <a:avLst/>
          </a:prstGeom>
          <a:noFill/>
        </p:spPr>
        <p:txBody>
          <a:bodyPr wrap="square" rtlCol="0">
            <a:spAutoFit/>
          </a:bodyPr>
          <a:lstStyle/>
          <a:p>
            <a:r>
              <a:rPr lang="en-US" dirty="0"/>
              <a:t>This model is good at determining if a loan will be funded, but not good at determining which loans will not fund. this is very likely to the class imbalance issue mentioned earlier.  </a:t>
            </a:r>
          </a:p>
          <a:p>
            <a:endParaRPr lang="en-US" dirty="0"/>
          </a:p>
          <a:p>
            <a:r>
              <a:rPr lang="en-US" dirty="0"/>
              <a:t>The model correctly identifies 40% of all expired loans as "not funded"</a:t>
            </a:r>
          </a:p>
        </p:txBody>
      </p:sp>
    </p:spTree>
    <p:extLst>
      <p:ext uri="{BB962C8B-B14F-4D97-AF65-F5344CB8AC3E}">
        <p14:creationId xmlns:p14="http://schemas.microsoft.com/office/powerpoint/2010/main" val="20378512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{83DCBA2B-1EA8-FC4D-9FE8-1B098D096D4E}tf10001122</Template>
  <TotalTime>362</TotalTime>
  <Words>507</Words>
  <Application>Microsoft Macintosh PowerPoint</Application>
  <PresentationFormat>Widescreen</PresentationFormat>
  <Paragraphs>43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Trebuchet MS</vt:lpstr>
      <vt:lpstr>Tw Cen MT</vt:lpstr>
      <vt:lpstr>Circuit</vt:lpstr>
      <vt:lpstr>Kiva fundraising analysis</vt:lpstr>
      <vt:lpstr>Kiva’s mission</vt:lpstr>
      <vt:lpstr>Kiva’s business model</vt:lpstr>
      <vt:lpstr>Motivation for analysis</vt:lpstr>
      <vt:lpstr>Example loan</vt:lpstr>
      <vt:lpstr>Process</vt:lpstr>
      <vt:lpstr>Exploratory analysis</vt:lpstr>
      <vt:lpstr>Exploratory analysis</vt:lpstr>
      <vt:lpstr>The models</vt:lpstr>
      <vt:lpstr>The models</vt:lpstr>
      <vt:lpstr>Feature importance</vt:lpstr>
      <vt:lpstr>Recommendations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Kiva fundraising analysis</dc:title>
  <dc:creator>Arushi Bajaj</dc:creator>
  <cp:lastModifiedBy>Arushi Bajaj</cp:lastModifiedBy>
  <cp:revision>13</cp:revision>
  <dcterms:created xsi:type="dcterms:W3CDTF">2018-08-16T17:49:52Z</dcterms:created>
  <dcterms:modified xsi:type="dcterms:W3CDTF">2018-08-21T04:04:19Z</dcterms:modified>
</cp:coreProperties>
</file>